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0" r:id="rId3"/>
    <p:sldId id="257" r:id="rId4"/>
    <p:sldId id="258" r:id="rId5"/>
    <p:sldId id="259" r:id="rId6"/>
    <p:sldId id="260" r:id="rId7"/>
    <p:sldId id="261" r:id="rId8"/>
    <p:sldId id="262" r:id="rId9"/>
    <p:sldId id="263" r:id="rId10"/>
    <p:sldId id="264" r:id="rId11"/>
    <p:sldId id="265" r:id="rId12"/>
    <p:sldId id="271" r:id="rId13"/>
    <p:sldId id="266" r:id="rId14"/>
    <p:sldId id="267"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 masinde" initials="jm" lastIdx="1" clrIdx="0">
    <p:extLst>
      <p:ext uri="{19B8F6BF-5375-455C-9EA6-DF929625EA0E}">
        <p15:presenceInfo xmlns:p15="http://schemas.microsoft.com/office/powerpoint/2012/main" userId="27a56f28c21ee8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CD2C45-76C5-41A9-B070-27F0236E38E3}" type="datetimeFigureOut">
              <a:rPr lang="en-US" smtClean="0"/>
              <a:t>11/15/2018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6897ED-B2B7-4A7E-9375-812830F1FF58}" type="slidenum">
              <a:rPr lang="en-US" smtClean="0"/>
              <a:t>‹#›</a:t>
            </a:fld>
            <a:endParaRPr lang="en-US" dirty="0"/>
          </a:p>
        </p:txBody>
      </p:sp>
    </p:spTree>
    <p:extLst>
      <p:ext uri="{BB962C8B-B14F-4D97-AF65-F5344CB8AC3E}">
        <p14:creationId xmlns:p14="http://schemas.microsoft.com/office/powerpoint/2010/main" val="752170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7793BEA-A244-4082-9492-A0595CD00002}" type="datetimeFigureOut">
              <a:rPr lang="en-US" smtClean="0"/>
              <a:t>11/15/2018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E98801E-3943-4027-BA44-88636E405A0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98801E-3943-4027-BA44-88636E405A0B}" type="slidenum">
              <a:rPr lang="en-US" smtClean="0"/>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98801E-3943-4027-BA44-88636E405A0B}"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98801E-3943-4027-BA44-88636E405A0B}" type="slidenum">
              <a:rPr lang="en-US" smtClean="0"/>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E98801E-3943-4027-BA44-88636E405A0B}"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E98801E-3943-4027-BA44-88636E405A0B}" type="slidenum">
              <a:rPr lang="en-US" smtClean="0"/>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E98801E-3943-4027-BA44-88636E405A0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7793BEA-A244-4082-9492-A0595CD00002}" type="datetimeFigureOut">
              <a:rPr lang="en-US" smtClean="0"/>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98801E-3943-4027-BA44-88636E405A0B}"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87793BEA-A244-4082-9492-A0595CD00002}" type="datetimeFigureOut">
              <a:rPr lang="en-US" smtClean="0"/>
              <a:t>11/15/2018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E98801E-3943-4027-BA44-88636E405A0B}"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98801E-3943-4027-BA44-88636E405A0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793BEA-A244-4082-9492-A0595CD00002}" type="datetimeFigureOut">
              <a:rPr lang="en-US" smtClean="0"/>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98801E-3943-4027-BA44-88636E405A0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7793BEA-A244-4082-9492-A0595CD00002}" type="datetimeFigureOut">
              <a:rPr lang="en-US" smtClean="0"/>
              <a:t>11/15/2018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E98801E-3943-4027-BA44-88636E405A0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lgerian" panose="04020705040A02060702" pitchFamily="82" charset="0"/>
              </a:rPr>
              <a:t>Medication </a:t>
            </a:r>
          </a:p>
        </p:txBody>
      </p:sp>
      <p:sp>
        <p:nvSpPr>
          <p:cNvPr id="3" name="Subtitle 2"/>
          <p:cNvSpPr>
            <a:spLocks noGrp="1"/>
          </p:cNvSpPr>
          <p:nvPr>
            <p:ph type="subTitle" idx="1"/>
          </p:nvPr>
        </p:nvSpPr>
        <p:spPr/>
        <p:txBody>
          <a:bodyPr/>
          <a:lstStyle/>
          <a:p>
            <a:r>
              <a:rPr lang="en-US" dirty="0">
                <a:latin typeface="Algerian" panose="04020705040A02060702" pitchFamily="82" charset="0"/>
              </a:rPr>
              <a:t>Amiodarone (Anti-arrhythmic drug)</a:t>
            </a:r>
          </a:p>
        </p:txBody>
      </p:sp>
    </p:spTree>
    <p:extLst>
      <p:ext uri="{BB962C8B-B14F-4D97-AF65-F5344CB8AC3E}">
        <p14:creationId xmlns:p14="http://schemas.microsoft.com/office/powerpoint/2010/main" val="3060754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latin typeface="Algerian" panose="04020705040A02060702" pitchFamily="82" charset="0"/>
              </a:rPr>
              <a:t>Pictures of Amiodarone Tablets</a:t>
            </a:r>
          </a:p>
        </p:txBody>
      </p:sp>
      <p:pic>
        <p:nvPicPr>
          <p:cNvPr id="4" name="Picture 2" descr="amiodarone 200 mg table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miodarone 200 mg tab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866900"/>
            <a:ext cx="3638550" cy="2728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15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latin typeface="Arial Rounded MT Bold" panose="020F0704030504030204" pitchFamily="34" charset="0"/>
              </a:rPr>
              <a:t>This drug is used to prevent and treat some types of severe irregular heartbeats. It is used to maintain regular, steady and regular pulse by blocking any electrical signals in the heart that may lead to an irregular heartbeat. It is also known as an anti-arrhythmic drug (Biase et al.,2016). </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fontScale="90000"/>
          </a:bodyPr>
          <a:lstStyle/>
          <a:p>
            <a:pPr algn="ctr"/>
            <a:r>
              <a:rPr lang="en-US" dirty="0">
                <a:effectLst/>
                <a:latin typeface="Algerian" panose="04020705040A02060702" pitchFamily="82" charset="0"/>
              </a:rPr>
              <a:t>Nursing Diagnosis for this medication </a:t>
            </a:r>
            <a:endParaRPr lang="en-US" dirty="0">
              <a:latin typeface="Algerian" panose="04020705040A02060702" pitchFamily="82" charset="0"/>
            </a:endParaRPr>
          </a:p>
        </p:txBody>
      </p:sp>
    </p:spTree>
    <p:extLst>
      <p:ext uri="{BB962C8B-B14F-4D97-AF65-F5344CB8AC3E}">
        <p14:creationId xmlns:p14="http://schemas.microsoft.com/office/powerpoint/2010/main" val="132230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Arial Rounded MT Bold" panose="020F0704030504030204" pitchFamily="34" charset="0"/>
              </a:rPr>
              <a:t>This drug is used to treat patients who have developed severe irregular heartbeats such as:</a:t>
            </a:r>
          </a:p>
          <a:p>
            <a:r>
              <a:rPr lang="en-US" dirty="0">
                <a:latin typeface="Arial Rounded MT Bold" panose="020F0704030504030204" pitchFamily="34" charset="0"/>
              </a:rPr>
              <a:t>Ventricular fibrillation. </a:t>
            </a:r>
          </a:p>
          <a:p>
            <a:r>
              <a:rPr lang="en-US" dirty="0">
                <a:latin typeface="Arial Rounded MT Bold" panose="020F0704030504030204" pitchFamily="34" charset="0"/>
              </a:rPr>
              <a:t>Ventricular tachycardia.</a:t>
            </a:r>
          </a:p>
          <a:p>
            <a:r>
              <a:rPr lang="en-US" dirty="0">
                <a:latin typeface="Arial Rounded MT Bold" panose="020F0704030504030204" pitchFamily="34" charset="0"/>
              </a:rPr>
              <a:t>Wide complex tachycardia.</a:t>
            </a:r>
          </a:p>
          <a:p>
            <a:r>
              <a:rPr lang="en-US" dirty="0">
                <a:latin typeface="Arial Rounded MT Bold" panose="020F0704030504030204" pitchFamily="34" charset="0"/>
              </a:rPr>
              <a:t>Atrial fibrillation and </a:t>
            </a:r>
          </a:p>
          <a:p>
            <a:r>
              <a:rPr lang="en-US" dirty="0">
                <a:latin typeface="Arial Rounded MT Bold" panose="020F0704030504030204" pitchFamily="34" charset="0"/>
              </a:rPr>
              <a:t>Paroxysmal supraventricular tachycardia (Biase et al.,2016). </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a:xfrm>
            <a:off x="457200" y="274638"/>
            <a:ext cx="8229600" cy="1325562"/>
          </a:xfrm>
        </p:spPr>
        <p:txBody>
          <a:bodyPr/>
          <a:lstStyle/>
          <a:p>
            <a:pPr algn="ctr"/>
            <a:r>
              <a:rPr lang="en-US" dirty="0">
                <a:effectLst/>
                <a:latin typeface="Algerian" panose="04020705040A02060702" pitchFamily="82" charset="0"/>
              </a:rPr>
              <a:t>Demographic Data</a:t>
            </a:r>
            <a:endParaRPr lang="en-US" dirty="0">
              <a:latin typeface="Algerian" panose="04020705040A02060702" pitchFamily="82" charset="0"/>
            </a:endParaRPr>
          </a:p>
        </p:txBody>
      </p:sp>
    </p:spTree>
    <p:extLst>
      <p:ext uri="{BB962C8B-B14F-4D97-AF65-F5344CB8AC3E}">
        <p14:creationId xmlns:p14="http://schemas.microsoft.com/office/powerpoint/2010/main" val="3906680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681472"/>
          </a:xfrm>
        </p:spPr>
        <p:txBody>
          <a:bodyPr>
            <a:normAutofit fontScale="25000" lnSpcReduction="20000"/>
          </a:bodyPr>
          <a:lstStyle/>
          <a:p>
            <a:r>
              <a:rPr lang="en-US" sz="10000" dirty="0">
                <a:latin typeface="Arial Rounded MT Bold" panose="020F0704030504030204" pitchFamily="34" charset="0"/>
              </a:rPr>
              <a:t>As argued by Biase et al. (2016), the drug is classified into brands known as pacerone and </a:t>
            </a:r>
            <a:r>
              <a:rPr lang="en-US" sz="10000" dirty="0" err="1">
                <a:latin typeface="Arial Rounded MT Bold" panose="020F0704030504030204" pitchFamily="34" charset="0"/>
              </a:rPr>
              <a:t>Cordarone</a:t>
            </a:r>
            <a:r>
              <a:rPr lang="en-US" sz="10000" dirty="0">
                <a:latin typeface="Arial Rounded MT Bold" panose="020F0704030504030204" pitchFamily="34" charset="0"/>
              </a:rPr>
              <a:t>.</a:t>
            </a:r>
          </a:p>
          <a:p>
            <a:r>
              <a:rPr lang="en-US" sz="10000" dirty="0" err="1">
                <a:latin typeface="Arial Rounded MT Bold" panose="020F0704030504030204" pitchFamily="34" charset="0"/>
              </a:rPr>
              <a:t>Cordarone</a:t>
            </a:r>
            <a:r>
              <a:rPr lang="en-US" sz="10000" dirty="0">
                <a:latin typeface="Arial Rounded MT Bold" panose="020F0704030504030204" pitchFamily="34" charset="0"/>
              </a:rPr>
              <a:t> helps in the treatment of severe irregular heartbeats like ventricular fibrillation. It helps in the restoration and maintenance of the normal heart rhythm. Just like other drugs, it has some notable side effects such as vomiting, nausea, constipation, loss of appetite and tiredness.</a:t>
            </a:r>
          </a:p>
          <a:p>
            <a:r>
              <a:rPr lang="en-US" sz="10000" dirty="0" err="1">
                <a:latin typeface="Arial Rounded MT Bold" panose="020F0704030504030204" pitchFamily="34" charset="0"/>
              </a:rPr>
              <a:t>Pacerone</a:t>
            </a:r>
            <a:r>
              <a:rPr lang="en-US" sz="10000" dirty="0">
                <a:latin typeface="Arial Rounded MT Bold" panose="020F0704030504030204" pitchFamily="34" charset="0"/>
              </a:rPr>
              <a:t> helps in restoration and maintenance of a steady heartbeat and rhythm. It’s side effects is vomiting, nausea, constipation, loss of appetite and tiredness. </a:t>
            </a:r>
          </a:p>
          <a:p>
            <a:endParaRPr lang="en-US" sz="10000"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lstStyle/>
          <a:p>
            <a:pPr algn="ctr"/>
            <a:r>
              <a:rPr lang="en-US" dirty="0">
                <a:latin typeface="Algerian" panose="04020705040A02060702" pitchFamily="82" charset="0"/>
              </a:rPr>
              <a:t>Classification Of the Drug</a:t>
            </a:r>
          </a:p>
        </p:txBody>
      </p:sp>
    </p:spTree>
    <p:extLst>
      <p:ext uri="{BB962C8B-B14F-4D97-AF65-F5344CB8AC3E}">
        <p14:creationId xmlns:p14="http://schemas.microsoft.com/office/powerpoint/2010/main" val="3850360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latin typeface="Arial Rounded MT Bold" panose="020F0704030504030204" pitchFamily="34" charset="0"/>
              </a:rPr>
              <a:t>Side effects such as Nausea, loss of appetite, vomiting, shaking, constipation, or tiredness may be observed in a patient. Some severe side effects such as bleeding, tingling, loss of coordination, uncontrolled movements, new or worsening symptoms of heart failure leading to fainting may also occur (Hoemann et al.,2018). </a:t>
            </a:r>
          </a:p>
          <a:p>
            <a:r>
              <a:rPr lang="en-US" dirty="0">
                <a:latin typeface="Arial Rounded MT Bold" panose="020F0704030504030204" pitchFamily="34" charset="0"/>
              </a:rPr>
              <a:t>The drug may increase skin sensitivity to the sun. The patient skin color may change to blue-gray color after undergoing for treatment for some more extended period of time. Therefore the patient is advised to avoid spending much time in the some to prevent skin effects (Kudenchuk et al.,2016).</a:t>
            </a:r>
          </a:p>
          <a:p>
            <a:r>
              <a:rPr lang="en-US" dirty="0">
                <a:latin typeface="Arial Rounded MT Bold" panose="020F0704030504030204" pitchFamily="34" charset="0"/>
              </a:rPr>
              <a:t>Some rare cases of blindness may be witnessed. Therefore the patient should tell the doctor immediately they start to experience some vision changes (Hoemann et al.,2018)</a:t>
            </a:r>
          </a:p>
          <a:p>
            <a:endParaRPr lang="en-US" dirty="0">
              <a:latin typeface="Arial Rounded MT Bold" panose="020F0704030504030204" pitchFamily="34" charset="0"/>
            </a:endParaRP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lstStyle/>
          <a:p>
            <a:pPr algn="ctr"/>
            <a:r>
              <a:rPr lang="en-US" dirty="0">
                <a:latin typeface="Algerian" panose="04020705040A02060702" pitchFamily="82" charset="0"/>
              </a:rPr>
              <a:t>Side Effects of the Drug</a:t>
            </a:r>
          </a:p>
        </p:txBody>
      </p:sp>
    </p:spTree>
    <p:extLst>
      <p:ext uri="{BB962C8B-B14F-4D97-AF65-F5344CB8AC3E}">
        <p14:creationId xmlns:p14="http://schemas.microsoft.com/office/powerpoint/2010/main" val="3999058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latin typeface="Arial Rounded MT Bold" panose="020F0704030504030204" pitchFamily="34" charset="0"/>
              </a:rPr>
              <a:t>During treatment, the patient should the let the pharmacist or the doctor know if they are allergic to the drug, iodine or any other allergies. The reason for this is because this drug may contain some inactive ingredients causing allergic reactions (Kudenchuk et al.,2016). </a:t>
            </a:r>
          </a:p>
          <a:p>
            <a:r>
              <a:rPr lang="en-US" dirty="0">
                <a:latin typeface="Arial Rounded MT Bold" panose="020F0704030504030204" pitchFamily="34" charset="0"/>
              </a:rPr>
              <a:t>It is also essential for the doctor to know the patient's medical history especially concerning lung disease, liver disease and problems concerning thyroid to avoid contradictions during treatment (Hoemann et al.,2018).</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fontScale="90000"/>
          </a:bodyPr>
          <a:lstStyle/>
          <a:p>
            <a:pPr algn="ctr"/>
            <a:r>
              <a:rPr lang="en-US" dirty="0">
                <a:latin typeface="Algerian" panose="04020705040A02060702" pitchFamily="82" charset="0"/>
              </a:rPr>
              <a:t>Contraindications of the Drug</a:t>
            </a:r>
          </a:p>
        </p:txBody>
      </p:sp>
    </p:spTree>
    <p:extLst>
      <p:ext uri="{BB962C8B-B14F-4D97-AF65-F5344CB8AC3E}">
        <p14:creationId xmlns:p14="http://schemas.microsoft.com/office/powerpoint/2010/main" val="593742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latin typeface="Arial Rounded MT Bold" panose="020F0704030504030204" pitchFamily="34" charset="0"/>
              </a:rPr>
              <a:t>The drug may cause some dizziness. Therefore the patient is not advised to drive or operate machines when under medication.</a:t>
            </a:r>
          </a:p>
          <a:p>
            <a:r>
              <a:rPr lang="en-US" dirty="0">
                <a:latin typeface="Arial Rounded MT Bold" panose="020F0704030504030204" pitchFamily="34" charset="0"/>
              </a:rPr>
              <a:t>The patients may start wearing sunglasses and protective clothes when they are outdoors. Some rare cases of blindness have been reported before therefore the patient should tell the doctor immediately the start to experience some vision changes.</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a:bodyPr>
          <a:lstStyle/>
          <a:p>
            <a:pPr algn="ctr"/>
            <a:r>
              <a:rPr lang="en-US" dirty="0">
                <a:latin typeface="Algerian" panose="04020705040A02060702" pitchFamily="82" charset="0"/>
              </a:rPr>
              <a:t>Indications</a:t>
            </a:r>
          </a:p>
        </p:txBody>
      </p:sp>
    </p:spTree>
    <p:extLst>
      <p:ext uri="{BB962C8B-B14F-4D97-AF65-F5344CB8AC3E}">
        <p14:creationId xmlns:p14="http://schemas.microsoft.com/office/powerpoint/2010/main" val="260493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latin typeface="Arial Rounded MT Bold" panose="020F0704030504030204" pitchFamily="34" charset="0"/>
              </a:rPr>
              <a:t>The drug is mainly administered orally to the patient once or twice a day depending on the doctor’s prescription.. During the administration, the drug may cause some dizziness (Kudenchuk et al.,2016). Therefore the patient is not advised to drive or operate machines when under medication (Hoemann et al.,2018). </a:t>
            </a:r>
          </a:p>
          <a:p>
            <a:r>
              <a:rPr lang="en-US" dirty="0">
                <a:latin typeface="Arial Rounded MT Bold" panose="020F0704030504030204" pitchFamily="34" charset="0"/>
              </a:rPr>
              <a:t>The patient should also reduce alcohol and beverage intake and let the doctor know if they have been using marijuana in the past (Biase et al.,2016). </a:t>
            </a:r>
          </a:p>
          <a:p>
            <a:r>
              <a:rPr lang="en-US" dirty="0">
                <a:latin typeface="Arial Rounded MT Bold" panose="020F0704030504030204" pitchFamily="34" charset="0"/>
              </a:rPr>
              <a:t>Before undergoing any surgery, the patient should let the doctor know the products he or she has been using including prescribed or prescribed drugs and herbal drugs in case of any. </a:t>
            </a:r>
          </a:p>
          <a:p>
            <a:r>
              <a:rPr lang="en-US" dirty="0">
                <a:latin typeface="Arial Rounded MT Bold" panose="020F0704030504030204" pitchFamily="34" charset="0"/>
              </a:rPr>
              <a:t>The drug may lead to a condition that changes the heart rhythm known as QT (Kudenchuk et al.,2016).</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a:bodyPr>
          <a:lstStyle/>
          <a:p>
            <a:pPr algn="ctr"/>
            <a:r>
              <a:rPr lang="en-US" dirty="0">
                <a:latin typeface="Algerian" panose="04020705040A02060702" pitchFamily="82" charset="0"/>
              </a:rPr>
              <a:t>Administration of the drug</a:t>
            </a:r>
          </a:p>
        </p:txBody>
      </p:sp>
    </p:spTree>
    <p:extLst>
      <p:ext uri="{BB962C8B-B14F-4D97-AF65-F5344CB8AC3E}">
        <p14:creationId xmlns:p14="http://schemas.microsoft.com/office/powerpoint/2010/main" val="192200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latin typeface="Arial Rounded MT Bold" panose="020F0704030504030204" pitchFamily="34" charset="0"/>
              </a:rPr>
              <a:t>For every 150mg of the drug should first be administered for the first 10 minutes implying 15mg per minute followed by 3ml of cordarone (150 mg) to 100 mL D5W making a concentration of1.5 mg/mL.</a:t>
            </a:r>
          </a:p>
          <a:p>
            <a:r>
              <a:rPr lang="en-US" dirty="0">
                <a:latin typeface="Arial Rounded MT Bold" panose="020F0704030504030204" pitchFamily="34" charset="0"/>
              </a:rPr>
              <a:t>360 mg should de taken for a period over the NEXT 6 hours (1 mg/min). Followed by 18 mL of Cordarone I.V. is (900 mg) to 500 mL D5W making a concentration of1.8 mg/mL.</a:t>
            </a:r>
          </a:p>
          <a:p>
            <a:r>
              <a:rPr lang="en-US" dirty="0">
                <a:latin typeface="Arial Rounded MT Bold" panose="020F0704030504030204" pitchFamily="34" charset="0"/>
              </a:rPr>
              <a:t>540 mg is for the REMAINING 18 hours implying 0.5 mg/min.</a:t>
            </a:r>
          </a:p>
          <a:p>
            <a:endParaRPr lang="en-US" dirty="0">
              <a:latin typeface="Arial Rounded MT Bold" panose="020F0704030504030204" pitchFamily="34" charset="0"/>
            </a:endParaRP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lstStyle/>
          <a:p>
            <a:pPr algn="ctr"/>
            <a:r>
              <a:rPr lang="en-US" dirty="0">
                <a:latin typeface="Algerian" panose="04020705040A02060702" pitchFamily="82" charset="0"/>
              </a:rPr>
              <a:t>Dosing Guidelines</a:t>
            </a:r>
          </a:p>
        </p:txBody>
      </p:sp>
    </p:spTree>
    <p:extLst>
      <p:ext uri="{BB962C8B-B14F-4D97-AF65-F5344CB8AC3E}">
        <p14:creationId xmlns:p14="http://schemas.microsoft.com/office/powerpoint/2010/main" val="775090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dirty="0">
              <a:latin typeface="Arial Rounded MT Bold" panose="020F0704030504030204" pitchFamily="34" charset="0"/>
            </a:endParaRPr>
          </a:p>
          <a:p>
            <a:r>
              <a:rPr lang="en-US" dirty="0">
                <a:latin typeface="Arial Rounded MT Bold" panose="020F0704030504030204" pitchFamily="34" charset="0"/>
              </a:rPr>
              <a:t>The patient should check his or her apical pulse before taking any done</a:t>
            </a:r>
          </a:p>
          <a:p>
            <a:r>
              <a:rPr lang="en-US" dirty="0">
                <a:latin typeface="Arial Rounded MT Bold" panose="020F0704030504030204" pitchFamily="34" charset="0"/>
              </a:rPr>
              <a:t>It is advisable that the patient should sit in a prone position to help to limit hypotensive effects</a:t>
            </a:r>
          </a:p>
          <a:p>
            <a:r>
              <a:rPr lang="en-US" dirty="0">
                <a:latin typeface="Arial Rounded MT Bold" panose="020F0704030504030204" pitchFamily="34" charset="0"/>
              </a:rPr>
              <a:t>Monitor the patient's blood pressure often.</a:t>
            </a:r>
          </a:p>
          <a:p>
            <a:r>
              <a:rPr lang="en-US" dirty="0">
                <a:latin typeface="Arial Rounded MT Bold" panose="020F0704030504030204" pitchFamily="34" charset="0"/>
              </a:rPr>
              <a:t>Conduction of continuous electrocardiogram tracings during and 30 minutes after the administration is essential. Electrocardiogram enables the doctor to detect any rhythm irregularities in the heart. It allows the doctor to check if the arteries are narrow or blocked a condition that may lead to heart attacks or chest pains.</a:t>
            </a:r>
          </a:p>
          <a:p>
            <a:r>
              <a:rPr lang="en-US" dirty="0">
                <a:latin typeface="Arial Rounded MT Bold" panose="020F0704030504030204" pitchFamily="34" charset="0"/>
              </a:rPr>
              <a:t>Monitor the patient's complaints concerning dyspnea, anxiety and chest pains.</a:t>
            </a:r>
          </a:p>
        </p:txBody>
      </p:sp>
      <p:sp>
        <p:nvSpPr>
          <p:cNvPr id="3" name="Title 2"/>
          <p:cNvSpPr>
            <a:spLocks noGrp="1"/>
          </p:cNvSpPr>
          <p:nvPr>
            <p:ph type="title"/>
          </p:nvPr>
        </p:nvSpPr>
        <p:spPr/>
        <p:txBody>
          <a:bodyPr/>
          <a:lstStyle/>
          <a:p>
            <a:pPr algn="ctr"/>
            <a:r>
              <a:rPr lang="en-US" dirty="0">
                <a:latin typeface="Algerian" panose="04020705040A02060702" pitchFamily="82" charset="0"/>
              </a:rPr>
              <a:t>Interventions of the Drug.</a:t>
            </a:r>
          </a:p>
        </p:txBody>
      </p:sp>
    </p:spTree>
    <p:extLst>
      <p:ext uri="{BB962C8B-B14F-4D97-AF65-F5344CB8AC3E}">
        <p14:creationId xmlns:p14="http://schemas.microsoft.com/office/powerpoint/2010/main" val="417633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latin typeface="Arial Rounded MT Bold" panose="020F0704030504030204" pitchFamily="34" charset="0"/>
              </a:rPr>
              <a:t>The patient should read the medication guide provided to him or her by the doctor or the pharmacist before they start to use the drug and consult the doctor in case they have the question concerning how to use the drug. Di (Biase et al.,2016). </a:t>
            </a:r>
          </a:p>
          <a:p>
            <a:r>
              <a:rPr lang="en-US" dirty="0">
                <a:latin typeface="Arial Rounded MT Bold" panose="020F0704030504030204" pitchFamily="34" charset="0"/>
              </a:rPr>
              <a:t>The patient should avoid drinking grapefruit juice or avoid eating grapes fruits when under this medication. As stated by Biase et al. (2016), grapefruits may increase the number of drugs in the blood.</a:t>
            </a:r>
          </a:p>
          <a:p>
            <a:r>
              <a:rPr lang="en-US" dirty="0">
                <a:latin typeface="Arial Rounded MT Bold" panose="020F0704030504030204" pitchFamily="34" charset="0"/>
              </a:rPr>
              <a:t>Overdosing the drug may lead to some severe symptoms such as difficulty in breathing or passing out. Therefore the patient should call 911 for rapid rescue. Other symptoms of overdose include dizziness, slower rates of heartbeat fainting and weakness (Kudenchuk et al.,2016). </a:t>
            </a:r>
          </a:p>
          <a:p>
            <a:r>
              <a:rPr lang="en-US" dirty="0">
                <a:latin typeface="Arial Rounded MT Bold" panose="020F0704030504030204" pitchFamily="34" charset="0"/>
              </a:rPr>
              <a:t>As stated by Hoemann et al.(2018), the patients should not share the drug with others.</a:t>
            </a: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fontScale="90000"/>
          </a:bodyPr>
          <a:lstStyle/>
          <a:p>
            <a:pPr algn="ctr"/>
            <a:r>
              <a:rPr lang="en-US" dirty="0">
                <a:latin typeface="Algerian" panose="04020705040A02060702" pitchFamily="82" charset="0"/>
              </a:rPr>
              <a:t>Continuation on the Interventions</a:t>
            </a:r>
          </a:p>
        </p:txBody>
      </p:sp>
    </p:spTree>
    <p:extLst>
      <p:ext uri="{BB962C8B-B14F-4D97-AF65-F5344CB8AC3E}">
        <p14:creationId xmlns:p14="http://schemas.microsoft.com/office/powerpoint/2010/main" val="3201604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Arial Rounded MT Bold" panose="020F0704030504030204" pitchFamily="34" charset="0"/>
              </a:rPr>
              <a:t>The patients should avoid skipping a dose, in case they forget, they should take the dose immediately they remember (Kudenchuk et al.,2016). </a:t>
            </a:r>
          </a:p>
          <a:p>
            <a:r>
              <a:rPr lang="en-US" dirty="0">
                <a:latin typeface="Arial Rounded MT Bold" panose="020F0704030504030204" pitchFamily="34" charset="0"/>
              </a:rPr>
              <a:t>The drugs are stored in dry places in dark places away from the pets and children (Biase et al.,2016). </a:t>
            </a:r>
          </a:p>
          <a:p>
            <a:endParaRPr lang="en-US" dirty="0">
              <a:latin typeface="Arial Rounded MT Bold" panose="020F0704030504030204" pitchFamily="34" charset="0"/>
            </a:endParaRPr>
          </a:p>
          <a:p>
            <a:endParaRPr lang="en-US" dirty="0">
              <a:latin typeface="Arial Rounded MT Bold" panose="020F0704030504030204" pitchFamily="34" charset="0"/>
            </a:endParaRPr>
          </a:p>
        </p:txBody>
      </p:sp>
      <p:sp>
        <p:nvSpPr>
          <p:cNvPr id="3" name="Title 2"/>
          <p:cNvSpPr>
            <a:spLocks noGrp="1"/>
          </p:cNvSpPr>
          <p:nvPr>
            <p:ph type="title"/>
          </p:nvPr>
        </p:nvSpPr>
        <p:spPr/>
        <p:txBody>
          <a:bodyPr/>
          <a:lstStyle/>
          <a:p>
            <a:pPr algn="ctr"/>
            <a:r>
              <a:rPr lang="en-US" dirty="0">
                <a:latin typeface="Algerian" panose="04020705040A02060702" pitchFamily="82" charset="0"/>
              </a:rPr>
              <a:t>Patients Teaching Page</a:t>
            </a:r>
          </a:p>
        </p:txBody>
      </p:sp>
    </p:spTree>
    <p:extLst>
      <p:ext uri="{BB962C8B-B14F-4D97-AF65-F5344CB8AC3E}">
        <p14:creationId xmlns:p14="http://schemas.microsoft.com/office/powerpoint/2010/main" val="333124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Arial Rounded MT Bold" panose="020F0704030504030204" pitchFamily="34" charset="0"/>
              </a:rPr>
              <a:t>Regular medical tests such as lung test, x-rays, thyroid tests, eye exam, and lung test are essential to check on the patient's progress (Hoemann et al.,2018).</a:t>
            </a:r>
          </a:p>
        </p:txBody>
      </p:sp>
      <p:sp>
        <p:nvSpPr>
          <p:cNvPr id="3" name="Title 2"/>
          <p:cNvSpPr>
            <a:spLocks noGrp="1"/>
          </p:cNvSpPr>
          <p:nvPr>
            <p:ph type="title"/>
          </p:nvPr>
        </p:nvSpPr>
        <p:spPr/>
        <p:txBody>
          <a:bodyPr/>
          <a:lstStyle/>
          <a:p>
            <a:pPr algn="ctr"/>
            <a:r>
              <a:rPr lang="en-US" dirty="0">
                <a:latin typeface="Algerian" panose="04020705040A02060702" pitchFamily="82" charset="0"/>
              </a:rPr>
              <a:t>Evaluation</a:t>
            </a:r>
          </a:p>
        </p:txBody>
      </p:sp>
    </p:spTree>
    <p:extLst>
      <p:ext uri="{BB962C8B-B14F-4D97-AF65-F5344CB8AC3E}">
        <p14:creationId xmlns:p14="http://schemas.microsoft.com/office/powerpoint/2010/main" val="203012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latin typeface="Arial Rounded MT Bold" panose="020F0704030504030204" pitchFamily="34" charset="0"/>
              </a:rPr>
              <a:t>Kudenchuk, P. J., Brown, S. P., Daya, M., Rea, T., Nichol, G., Morrison, L. J., ... &amp; Christenson, J. (2016). Amiodarone, lidocaine, or placebo in out-of-hospital cardiac arrest. </a:t>
            </a:r>
            <a:r>
              <a:rPr lang="en-US" i="1" dirty="0">
                <a:latin typeface="Arial Rounded MT Bold" panose="020F0704030504030204" pitchFamily="34" charset="0"/>
              </a:rPr>
              <a:t>New England Journal of Medicine</a:t>
            </a:r>
            <a:r>
              <a:rPr lang="en-US" dirty="0">
                <a:latin typeface="Arial Rounded MT Bold" panose="020F0704030504030204" pitchFamily="34" charset="0"/>
              </a:rPr>
              <a:t>, </a:t>
            </a:r>
            <a:r>
              <a:rPr lang="en-US" i="1" dirty="0">
                <a:latin typeface="Arial Rounded MT Bold" panose="020F0704030504030204" pitchFamily="34" charset="0"/>
              </a:rPr>
              <a:t>374</a:t>
            </a:r>
            <a:r>
              <a:rPr lang="en-US" dirty="0">
                <a:latin typeface="Arial Rounded MT Bold" panose="020F0704030504030204" pitchFamily="34" charset="0"/>
              </a:rPr>
              <a:t>(18), 1711-1722.</a:t>
            </a:r>
          </a:p>
          <a:p>
            <a:r>
              <a:rPr lang="en-US" dirty="0">
                <a:latin typeface="Arial Rounded MT Bold" panose="020F0704030504030204" pitchFamily="34" charset="0"/>
              </a:rPr>
              <a:t>Di Biase, L., Mohanty, P., Mohanty, S., Santangeli, P., Trivedi, C., Lakkireddy, D., ... &amp; Casella, M. (2016). Ablation vs. amiodarone for treatment of persistent atrial fibrillation in patients with congestive heart failure and an implanted device: results from the AATAC multicenter randomized trial. </a:t>
            </a:r>
            <a:r>
              <a:rPr lang="en-US" i="1" dirty="0">
                <a:latin typeface="Arial Rounded MT Bold" panose="020F0704030504030204" pitchFamily="34" charset="0"/>
              </a:rPr>
              <a:t>Circulation</a:t>
            </a:r>
            <a:r>
              <a:rPr lang="en-US" dirty="0">
                <a:latin typeface="Arial Rounded MT Bold" panose="020F0704030504030204" pitchFamily="34" charset="0"/>
              </a:rPr>
              <a:t>, CIRCULATIONAHA-115.</a:t>
            </a:r>
          </a:p>
          <a:p>
            <a:r>
              <a:rPr lang="en-US" dirty="0">
                <a:latin typeface="Arial Rounded MT Bold" panose="020F0704030504030204" pitchFamily="34" charset="0"/>
              </a:rPr>
              <a:t>Hoemann, B., Takayama, H., Wright, M., Jennings, D. L., Han, J., Restaino, S., ... &amp; Takeda, K. (2018). Discontinuing Amiodarone Treatment Prior to Heart Transplant May Lower Incidence of Severe Primary Graft Dysfunction. </a:t>
            </a:r>
            <a:r>
              <a:rPr lang="en-US" i="1" dirty="0">
                <a:latin typeface="Arial Rounded MT Bold" panose="020F0704030504030204" pitchFamily="34" charset="0"/>
              </a:rPr>
              <a:t>The Journal of Heart and Lung Transplantation</a:t>
            </a:r>
            <a:r>
              <a:rPr lang="en-US" dirty="0">
                <a:latin typeface="Arial Rounded MT Bold" panose="020F0704030504030204" pitchFamily="34" charset="0"/>
              </a:rPr>
              <a:t>, </a:t>
            </a:r>
            <a:r>
              <a:rPr lang="en-US" i="1" dirty="0">
                <a:latin typeface="Arial Rounded MT Bold" panose="020F0704030504030204" pitchFamily="34" charset="0"/>
              </a:rPr>
              <a:t>37</a:t>
            </a:r>
            <a:r>
              <a:rPr lang="en-US" dirty="0">
                <a:latin typeface="Arial Rounded MT Bold" panose="020F0704030504030204" pitchFamily="34" charset="0"/>
              </a:rPr>
              <a:t>(4), S104-S105.</a:t>
            </a:r>
          </a:p>
          <a:p>
            <a:endParaRPr lang="en-US" dirty="0">
              <a:latin typeface="Arial Rounded MT Bold" panose="020F0704030504030204" pitchFamily="34" charset="0"/>
            </a:endParaRPr>
          </a:p>
        </p:txBody>
      </p:sp>
      <p:sp>
        <p:nvSpPr>
          <p:cNvPr id="3" name="Title 2"/>
          <p:cNvSpPr>
            <a:spLocks noGrp="1"/>
          </p:cNvSpPr>
          <p:nvPr>
            <p:ph type="title"/>
          </p:nvPr>
        </p:nvSpPr>
        <p:spPr/>
        <p:txBody>
          <a:bodyPr>
            <a:normAutofit/>
          </a:bodyPr>
          <a:lstStyle/>
          <a:p>
            <a:pPr algn="ctr"/>
            <a:r>
              <a:rPr lang="en-US" dirty="0">
                <a:latin typeface="Algerian" panose="04020705040A02060702" pitchFamily="82" charset="0"/>
              </a:rPr>
              <a:t>References</a:t>
            </a:r>
          </a:p>
        </p:txBody>
      </p:sp>
    </p:spTree>
    <p:extLst>
      <p:ext uri="{BB962C8B-B14F-4D97-AF65-F5344CB8AC3E}">
        <p14:creationId xmlns:p14="http://schemas.microsoft.com/office/powerpoint/2010/main" val="1925868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1605</TotalTime>
  <Words>1322</Words>
  <Application>Microsoft Office PowerPoint</Application>
  <PresentationFormat>On-screen Show (4:3)</PresentationFormat>
  <Paragraphs>58</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Algerian</vt:lpstr>
      <vt:lpstr>Arial Rounded MT Bold</vt:lpstr>
      <vt:lpstr>Calibri</vt:lpstr>
      <vt:lpstr>Lucida Sans Unicode</vt:lpstr>
      <vt:lpstr>Verdana</vt:lpstr>
      <vt:lpstr>Wingdings 2</vt:lpstr>
      <vt:lpstr>Wingdings 3</vt:lpstr>
      <vt:lpstr>Concourse</vt:lpstr>
      <vt:lpstr>Medication </vt:lpstr>
      <vt:lpstr>Pictures of Amiodarone Tablets</vt:lpstr>
      <vt:lpstr>Nursing Diagnosis for this medication </vt:lpstr>
      <vt:lpstr>Demographic Data</vt:lpstr>
      <vt:lpstr>Classification Of the Drug</vt:lpstr>
      <vt:lpstr>Side Effects of the Drug</vt:lpstr>
      <vt:lpstr>Contraindications of the Drug</vt:lpstr>
      <vt:lpstr>Indications</vt:lpstr>
      <vt:lpstr>Administration of the drug</vt:lpstr>
      <vt:lpstr>Dosing Guidelines</vt:lpstr>
      <vt:lpstr>Interventions of the Drug.</vt:lpstr>
      <vt:lpstr>Continuation on the Interventions</vt:lpstr>
      <vt:lpstr>Patients Teaching Page</vt:lpstr>
      <vt:lpstr>Evaluation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Medication</dc:title>
  <dc:creator>Admin</dc:creator>
  <cp:lastModifiedBy>joan masinde</cp:lastModifiedBy>
  <cp:revision>17</cp:revision>
  <dcterms:created xsi:type="dcterms:W3CDTF">2018-11-14T14:24:04Z</dcterms:created>
  <dcterms:modified xsi:type="dcterms:W3CDTF">2018-11-16T10:31:18Z</dcterms:modified>
</cp:coreProperties>
</file>